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7" r:id="rId2"/>
    <p:sldId id="258" r:id="rId3"/>
    <p:sldId id="260" r:id="rId4"/>
    <p:sldId id="265" r:id="rId5"/>
    <p:sldId id="269" r:id="rId6"/>
    <p:sldId id="271" r:id="rId7"/>
    <p:sldId id="272" r:id="rId8"/>
    <p:sldId id="276" r:id="rId9"/>
    <p:sldId id="277" r:id="rId10"/>
    <p:sldId id="281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56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0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84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89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33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3189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09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588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1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57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27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05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9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46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45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7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12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12.png"/><Relationship Id="rId4" Type="http://schemas.openxmlformats.org/officeDocument/2006/relationships/image" Target="../media/image22.jpe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99992" y="332656"/>
            <a:ext cx="4258816" cy="59404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700" b="1" i="1" dirty="0">
                <a:solidFill>
                  <a:schemeClr val="bg1"/>
                </a:solidFill>
                <a:latin typeface="Georgia" panose="02040502050405020303" pitchFamily="18" charset="0"/>
              </a:rPr>
              <a:t>Муниципальное бюджетное дошкольное образовательное учреждение детский сад </a:t>
            </a:r>
            <a:r>
              <a:rPr lang="ru-RU" sz="2700" b="1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«Чебурашка»</a:t>
            </a:r>
            <a:r>
              <a:rPr lang="ru-RU" sz="2700" b="1" i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sz="2700" b="1" i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sz="2700" b="1" i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sz="2700" b="1" i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sz="2700" b="1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Н. В. </a:t>
            </a:r>
            <a:r>
              <a:rPr lang="ru-RU" sz="2700" b="1" i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Синдеева</a:t>
            </a:r>
            <a:r>
              <a:rPr lang="ru-RU" b="1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                      </a:t>
            </a:r>
            <a:r>
              <a:rPr lang="ru-RU" b="1" i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ru-RU" b="1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3023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285728"/>
            <a:ext cx="3251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P103023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56" y="357166"/>
            <a:ext cx="3251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P10302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4071942"/>
            <a:ext cx="3251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3023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694" y="4000504"/>
            <a:ext cx="3251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1030237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40" y="2357430"/>
            <a:ext cx="2880000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44" y="571480"/>
            <a:ext cx="1524003" cy="1512004"/>
          </a:xfrm>
          <a:prstGeom prst="rect">
            <a:avLst/>
          </a:prstGeom>
        </p:spPr>
      </p:pic>
      <p:pic>
        <p:nvPicPr>
          <p:cNvPr id="8" name="Рисунок 7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12" y="2786058"/>
            <a:ext cx="2214578" cy="1143008"/>
          </a:xfrm>
          <a:prstGeom prst="rect">
            <a:avLst/>
          </a:prstGeom>
        </p:spPr>
      </p:pic>
      <p:pic>
        <p:nvPicPr>
          <p:cNvPr id="9" name="Рисунок 8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857496"/>
            <a:ext cx="2166945" cy="1011938"/>
          </a:xfrm>
          <a:prstGeom prst="rect">
            <a:avLst/>
          </a:prstGeom>
        </p:spPr>
      </p:pic>
      <p:pic>
        <p:nvPicPr>
          <p:cNvPr id="11" name="Рисунок 10" descr="C__Data_Users_DefApps_AppData_INTERNETEXPLORER_Temp_Saved Images_0_69805_52cc4b25_M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0430" y="4500570"/>
            <a:ext cx="1802242" cy="2689913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714355"/>
            <a:ext cx="64294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dirty="0">
                <a:solidFill>
                  <a:srgbClr val="FFFF00"/>
                </a:solidFill>
                <a:latin typeface="Georgia" panose="02040502050405020303" pitchFamily="18" charset="0"/>
              </a:rPr>
              <a:t>Спасибо за внимание!</a:t>
            </a:r>
            <a:br>
              <a:rPr lang="ru-RU" sz="7200" b="1" i="1" dirty="0">
                <a:solidFill>
                  <a:srgbClr val="FFFF00"/>
                </a:solidFill>
                <a:latin typeface="Georgia" panose="02040502050405020303" pitchFamily="18" charset="0"/>
              </a:rPr>
            </a:br>
            <a:endParaRPr lang="ru-RU" sz="7200" b="1" i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Рисунок 4" descr="C__Data_Users_DefApps_AppData_INTERNETEXPLORER_Temp_Saved Images_0_125087_733b4792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596" y="2357430"/>
            <a:ext cx="4143404" cy="421484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9014" y="0"/>
            <a:ext cx="7211144" cy="572613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  <a:t>«Сказка как средство духовно-нравственного воспитания </a:t>
            </a:r>
            <a: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дошкольников старшего возраста»</a:t>
            </a:r>
            <a: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</a:br>
            <a:endParaRPr lang="ru-RU" sz="4000" b="1" i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Рисунок 2" descr="C__Data_Users_DefApps_AppData_INTERNETEXPLORER_Temp_Saved Images_0_8d983_411d30aa_ori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63794"/>
            <a:ext cx="2714643" cy="2394206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45544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3600" b="1" u="sng" dirty="0">
                <a:solidFill>
                  <a:schemeClr val="accent6"/>
                </a:solidFill>
              </a:rPr>
              <a:t>Цель</a:t>
            </a:r>
            <a:r>
              <a:rPr lang="ru-RU" sz="3600" dirty="0">
                <a:solidFill>
                  <a:schemeClr val="accent6"/>
                </a:solidFill>
              </a:rPr>
              <a:t> </a:t>
            </a:r>
            <a:r>
              <a:rPr lang="ru-RU" sz="3600" b="1" u="sng" dirty="0">
                <a:solidFill>
                  <a:schemeClr val="accent6"/>
                </a:solidFill>
              </a:rPr>
              <a:t>проекта</a:t>
            </a:r>
            <a:r>
              <a:rPr lang="ru-RU" sz="3600" dirty="0">
                <a:solidFill>
                  <a:schemeClr val="accent6"/>
                </a:solidFill>
              </a:rPr>
              <a:t>:</a:t>
            </a:r>
            <a:br>
              <a:rPr lang="ru-RU" sz="3600" dirty="0">
                <a:solidFill>
                  <a:schemeClr val="accent6"/>
                </a:solidFill>
              </a:rPr>
            </a:br>
            <a:endParaRPr lang="ru-RU" sz="3600" b="1" i="1" dirty="0">
              <a:solidFill>
                <a:schemeClr val="accent6"/>
              </a:solidFill>
              <a:latin typeface="Georgia" panose="02040502050405020303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2276872"/>
            <a:ext cx="6383552" cy="190500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- Создать оптимальные условия для формирования духовно- нравственного развития детей дошкольного возраста через сказку.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-Приобщать детей к высокохудожественной литературе, формировать у них запас литературных художественных впечатлений,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-прививать интерес к театральной деятельности,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-раскрывать ценности совместного творчества детей и их родителей.</a:t>
            </a:r>
            <a:br>
              <a:rPr lang="ru-RU" sz="1600" dirty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C__Data_Users_DefApps_AppData_INTERNETEXPLORER_Temp_Saved Images_0_8da3f_800143e6_ori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56" y="4429132"/>
            <a:ext cx="3214710" cy="207170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Актуальность</a:t>
            </a:r>
            <a:br>
              <a:rPr lang="ru-RU" sz="40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1800" b="1" i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sz="1800" b="1" i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bg1"/>
                </a:solidFill>
              </a:rPr>
              <a:t>В </a:t>
            </a:r>
            <a:r>
              <a:rPr lang="ru-RU" sz="1800" dirty="0" smtClean="0">
                <a:solidFill>
                  <a:schemeClr val="bg1"/>
                </a:solidFill>
              </a:rPr>
              <a:t>Настоящее </a:t>
            </a:r>
            <a:r>
              <a:rPr lang="ru-RU" sz="1800" dirty="0">
                <a:solidFill>
                  <a:schemeClr val="bg1"/>
                </a:solidFill>
              </a:rPr>
              <a:t>время мы все чаще наблюдаем примеры детской жестокости, агрессивности по отношению друг к другу, по отношению к близким людям. Под влиянием далеко ненравственных мультфильмов у детей искажены представления о духовных и нравственных качествах: о доброте, милосердии, справедливости. С рождения ребенок нацелен на идеал хорошего, поэтому уже с самого младшего возраста необходимо показать нравственную и духовную суть каждого поступка. Такие нравственные категории, как добро и зло, хорошо и плохо, целесообразно формировать как своим примером, а также с помощью народных сказок, в том числе о животных. Почему же сказка так эффективна при работе с детьми, особенно в дошкольном возрасте?</a:t>
            </a:r>
            <a:br>
              <a:rPr lang="ru-RU" sz="1800" dirty="0">
                <a:solidFill>
                  <a:schemeClr val="bg1"/>
                </a:solidFill>
              </a:rPr>
            </a:br>
            <a:endParaRPr lang="ru-RU" sz="1800" b="1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5357826"/>
            <a:ext cx="1524003" cy="1011938"/>
          </a:xfrm>
          <a:prstGeom prst="rect">
            <a:avLst/>
          </a:prstGeom>
        </p:spPr>
      </p:pic>
      <p:pic>
        <p:nvPicPr>
          <p:cNvPr id="5" name="Рисунок 4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2330" y="5357826"/>
            <a:ext cx="1524003" cy="1011938"/>
          </a:xfrm>
          <a:prstGeom prst="rect">
            <a:avLst/>
          </a:prstGeom>
        </p:spPr>
      </p:pic>
      <p:pic>
        <p:nvPicPr>
          <p:cNvPr id="6" name="Рисунок 5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9454" y="500042"/>
            <a:ext cx="1524003" cy="1011938"/>
          </a:xfrm>
          <a:prstGeom prst="rect">
            <a:avLst/>
          </a:prstGeom>
        </p:spPr>
      </p:pic>
      <p:pic>
        <p:nvPicPr>
          <p:cNvPr id="7" name="Рисунок 6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428604"/>
            <a:ext cx="1524003" cy="1011938"/>
          </a:xfrm>
          <a:prstGeom prst="rect">
            <a:avLst/>
          </a:prstGeom>
        </p:spPr>
      </p:pic>
      <p:pic>
        <p:nvPicPr>
          <p:cNvPr id="8" name="Рисунок 7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2648377"/>
            <a:ext cx="1524003" cy="1011938"/>
          </a:xfrm>
          <a:prstGeom prst="rect">
            <a:avLst/>
          </a:prstGeom>
        </p:spPr>
      </p:pic>
      <p:pic>
        <p:nvPicPr>
          <p:cNvPr id="9" name="Рисунок 8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5206" y="2143116"/>
            <a:ext cx="1524003" cy="1011938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071563"/>
            <a:ext cx="8358188" cy="5054600"/>
          </a:xfrm>
        </p:spPr>
        <p:txBody>
          <a:bodyPr>
            <a:normAutofit fontScale="62500" lnSpcReduction="2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1.Формировать</a:t>
            </a:r>
            <a:r>
              <a:rPr lang="ru-RU" sz="3200" b="1" dirty="0">
                <a:solidFill>
                  <a:srgbClr val="002060"/>
                </a:solidFill>
              </a:rPr>
              <a:t> нравственное представление и воспитание нравственных качеств личности </a:t>
            </a:r>
            <a:r>
              <a:rPr lang="ru-RU" sz="3200" b="1" i="1" dirty="0">
                <a:solidFill>
                  <a:srgbClr val="002060"/>
                </a:solidFill>
              </a:rPr>
              <a:t>(чувство милосердия, сострадания, уважения и послушания)</a:t>
            </a:r>
            <a:r>
              <a:rPr lang="ru-RU" sz="3200" b="1" dirty="0">
                <a:solidFill>
                  <a:srgbClr val="002060"/>
                </a:solidFill>
              </a:rPr>
              <a:t>.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2.Развивать способность детей отличать добро и зло, хорошее от плохого в сказке и жизни, умение делать нравственный выбор.                                                                                 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3.Способствовать воспитанию послушания родителям на основе любви и уважения к близким людям.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4.Содействовать развитию эстетического вкуса, умение видеть, ценить и беречь красоту. 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5.Развивать умение думать, сравнивать, анализировать поступки сказочных героев, учить давать оценку поведению своему и других.  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6.Помочь родителям понять ценность сказки, ее особую роль в воспитании сегодняшнего и в особенности завтрашнего человека.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429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Задачи проекта</a:t>
            </a:r>
            <a:endParaRPr lang="ru-RU" sz="3600" b="1" i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Рисунок 4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54020">
            <a:off x="285720" y="5286388"/>
            <a:ext cx="1524003" cy="1011938"/>
          </a:xfrm>
          <a:prstGeom prst="rect">
            <a:avLst/>
          </a:prstGeom>
        </p:spPr>
      </p:pic>
      <p:pic>
        <p:nvPicPr>
          <p:cNvPr id="6" name="Рисунок 5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924714">
            <a:off x="-232633" y="2266499"/>
            <a:ext cx="1524003" cy="1011938"/>
          </a:xfrm>
          <a:prstGeom prst="rect">
            <a:avLst/>
          </a:prstGeom>
        </p:spPr>
      </p:pic>
      <p:pic>
        <p:nvPicPr>
          <p:cNvPr id="7" name="Рисунок 6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185404">
            <a:off x="7429520" y="2357430"/>
            <a:ext cx="1524003" cy="1011938"/>
          </a:xfrm>
          <a:prstGeom prst="rect">
            <a:avLst/>
          </a:prstGeom>
        </p:spPr>
      </p:pic>
      <p:pic>
        <p:nvPicPr>
          <p:cNvPr id="8" name="Рисунок 7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891234">
            <a:off x="7143768" y="5429264"/>
            <a:ext cx="1524003" cy="1011938"/>
          </a:xfrm>
          <a:prstGeom prst="rect">
            <a:avLst/>
          </a:prstGeom>
        </p:spPr>
      </p:pic>
      <p:pic>
        <p:nvPicPr>
          <p:cNvPr id="9" name="Рисунок 8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214290"/>
            <a:ext cx="1524003" cy="1011938"/>
          </a:xfrm>
          <a:prstGeom prst="rect">
            <a:avLst/>
          </a:prstGeom>
        </p:spPr>
      </p:pic>
      <p:pic>
        <p:nvPicPr>
          <p:cNvPr id="10" name="Рисунок 9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38329">
            <a:off x="7023836" y="249553"/>
            <a:ext cx="1524003" cy="1011938"/>
          </a:xfrm>
          <a:prstGeom prst="rect">
            <a:avLst/>
          </a:prstGeom>
        </p:spPr>
      </p:pic>
      <p:pic>
        <p:nvPicPr>
          <p:cNvPr id="11" name="Рисунок 10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32732">
            <a:off x="3428992" y="5846062"/>
            <a:ext cx="1524003" cy="1011938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7658100" cy="12721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Формы и методы работы</a:t>
            </a:r>
            <a:endParaRPr lang="ru-RU" sz="3600" b="1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16632"/>
            <a:ext cx="1524003" cy="1011938"/>
          </a:xfrm>
          <a:prstGeom prst="rect">
            <a:avLst/>
          </a:prstGeom>
        </p:spPr>
      </p:pic>
      <p:pic>
        <p:nvPicPr>
          <p:cNvPr id="5" name="Рисунок 4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809675">
            <a:off x="7491638" y="1396048"/>
            <a:ext cx="1524003" cy="1011938"/>
          </a:xfrm>
          <a:prstGeom prst="rect">
            <a:avLst/>
          </a:prstGeom>
        </p:spPr>
      </p:pic>
      <p:pic>
        <p:nvPicPr>
          <p:cNvPr id="6" name="Рисунок 5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7610" y="116632"/>
            <a:ext cx="1524003" cy="1011938"/>
          </a:xfrm>
          <a:prstGeom prst="rect">
            <a:avLst/>
          </a:prstGeom>
        </p:spPr>
      </p:pic>
      <p:pic>
        <p:nvPicPr>
          <p:cNvPr id="7" name="Рисунок 6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766152">
            <a:off x="7774773" y="3465750"/>
            <a:ext cx="1524003" cy="1011938"/>
          </a:xfrm>
          <a:prstGeom prst="rect">
            <a:avLst/>
          </a:prstGeom>
        </p:spPr>
      </p:pic>
      <p:pic>
        <p:nvPicPr>
          <p:cNvPr id="8" name="Рисунок 7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9437">
            <a:off x="473620" y="5538107"/>
            <a:ext cx="1524003" cy="1011938"/>
          </a:xfrm>
          <a:prstGeom prst="rect">
            <a:avLst/>
          </a:prstGeom>
        </p:spPr>
      </p:pic>
      <p:pic>
        <p:nvPicPr>
          <p:cNvPr id="9" name="Рисунок 8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020968">
            <a:off x="7474658" y="5786085"/>
            <a:ext cx="1524003" cy="101193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83568" y="1997839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-Беседы </a:t>
            </a:r>
            <a:r>
              <a:rPr lang="ru-RU" sz="2400" dirty="0"/>
              <a:t>с детьми.</a:t>
            </a:r>
          </a:p>
          <a:p>
            <a:r>
              <a:rPr lang="ru-RU" sz="2400" dirty="0" smtClean="0"/>
              <a:t>-Чтение художественной литературы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- Рассматривание </a:t>
            </a:r>
            <a:r>
              <a:rPr lang="ru-RU" sz="2400" dirty="0"/>
              <a:t>иллюстраций</a:t>
            </a:r>
          </a:p>
          <a:p>
            <a:r>
              <a:rPr lang="ru-RU" sz="2400" dirty="0" smtClean="0"/>
              <a:t>-Показ </a:t>
            </a:r>
            <a:r>
              <a:rPr lang="ru-RU" sz="2400" dirty="0"/>
              <a:t>презентаций</a:t>
            </a:r>
          </a:p>
          <a:p>
            <a:r>
              <a:rPr lang="ru-RU" sz="2400" dirty="0" smtClean="0"/>
              <a:t>-Заучивание </a:t>
            </a:r>
            <a:r>
              <a:rPr lang="ru-RU" sz="2400" dirty="0" err="1"/>
              <a:t>потешек</a:t>
            </a:r>
            <a:r>
              <a:rPr lang="ru-RU" sz="2400" dirty="0"/>
              <a:t>, </a:t>
            </a:r>
            <a:r>
              <a:rPr lang="ru-RU" sz="2400" dirty="0" err="1"/>
              <a:t>песен,стихотворений</a:t>
            </a:r>
            <a:endParaRPr lang="ru-RU" sz="2400" dirty="0"/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Дидактические,подвижные,сюжетно</a:t>
            </a:r>
            <a:r>
              <a:rPr lang="ru-RU" sz="2400" dirty="0" smtClean="0"/>
              <a:t>-ролевые </a:t>
            </a:r>
            <a:r>
              <a:rPr lang="ru-RU" sz="2400" dirty="0"/>
              <a:t>игры</a:t>
            </a:r>
          </a:p>
          <a:p>
            <a:r>
              <a:rPr lang="ru-RU" sz="2400" dirty="0" smtClean="0"/>
              <a:t>-Изобразительная </a:t>
            </a:r>
            <a:r>
              <a:rPr lang="ru-RU" sz="2400" dirty="0"/>
              <a:t>деятельность</a:t>
            </a:r>
          </a:p>
          <a:p>
            <a:r>
              <a:rPr lang="ru-RU" sz="2400" dirty="0"/>
              <a:t> </a:t>
            </a:r>
            <a:endParaRPr lang="ru-RU" sz="24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sz="3600" dirty="0"/>
          </a:p>
        </p:txBody>
      </p:sp>
      <p:pic>
        <p:nvPicPr>
          <p:cNvPr id="3" name="Рисунок 2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88384">
            <a:off x="6631391" y="1640618"/>
            <a:ext cx="2295655" cy="1524315"/>
          </a:xfrm>
          <a:prstGeom prst="rect">
            <a:avLst/>
          </a:prstGeom>
        </p:spPr>
      </p:pic>
      <p:pic>
        <p:nvPicPr>
          <p:cNvPr id="4" name="Рисунок 3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69620">
            <a:off x="6940667" y="4185576"/>
            <a:ext cx="1943956" cy="1290787"/>
          </a:xfrm>
          <a:prstGeom prst="rect">
            <a:avLst/>
          </a:prstGeom>
        </p:spPr>
      </p:pic>
      <p:pic>
        <p:nvPicPr>
          <p:cNvPr id="5" name="Рисунок 4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75823">
            <a:off x="500034" y="5572140"/>
            <a:ext cx="1524003" cy="1011938"/>
          </a:xfrm>
          <a:prstGeom prst="rect">
            <a:avLst/>
          </a:prstGeom>
        </p:spPr>
      </p:pic>
      <p:pic>
        <p:nvPicPr>
          <p:cNvPr id="6" name="Рисунок 5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56697">
            <a:off x="2597880" y="5799750"/>
            <a:ext cx="2541853" cy="1011938"/>
          </a:xfrm>
          <a:prstGeom prst="rect">
            <a:avLst/>
          </a:prstGeom>
        </p:spPr>
      </p:pic>
      <p:pic>
        <p:nvPicPr>
          <p:cNvPr id="7" name="Рисунок 6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7818" y="5500702"/>
            <a:ext cx="2238383" cy="1011938"/>
          </a:xfrm>
          <a:prstGeom prst="rect">
            <a:avLst/>
          </a:prstGeom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7353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Этапы реализации проекта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533400" y="1268760"/>
            <a:ext cx="8359080" cy="4751040"/>
          </a:xfrm>
        </p:spPr>
        <p:txBody>
          <a:bodyPr>
            <a:normAutofit/>
          </a:bodyPr>
          <a:lstStyle/>
          <a:p>
            <a:r>
              <a:rPr lang="ru-RU" sz="1050" b="1" i="1" dirty="0" smtClean="0">
                <a:solidFill>
                  <a:schemeClr val="bg1"/>
                </a:solidFill>
              </a:rPr>
              <a:t>1</a:t>
            </a:r>
            <a:r>
              <a:rPr lang="ru-RU" sz="1050" b="1" i="1" dirty="0">
                <a:solidFill>
                  <a:schemeClr val="bg1"/>
                </a:solidFill>
              </a:rPr>
              <a:t>. Подготовительный этап.</a:t>
            </a:r>
            <a:endParaRPr lang="ru-RU" sz="1050" b="1" dirty="0">
              <a:solidFill>
                <a:schemeClr val="bg1"/>
              </a:solidFill>
            </a:endParaRPr>
          </a:p>
          <a:p>
            <a:r>
              <a:rPr lang="ru-RU" sz="1050" b="1" i="1" dirty="0">
                <a:solidFill>
                  <a:schemeClr val="bg1"/>
                </a:solidFill>
              </a:rPr>
              <a:t>Подготовка материалов:</a:t>
            </a:r>
            <a:endParaRPr lang="ru-RU" sz="1050" b="1" dirty="0">
              <a:solidFill>
                <a:schemeClr val="bg1"/>
              </a:solidFill>
            </a:endParaRPr>
          </a:p>
          <a:p>
            <a:r>
              <a:rPr lang="ru-RU" sz="1050" b="1" dirty="0">
                <a:solidFill>
                  <a:schemeClr val="bg1"/>
                </a:solidFill>
              </a:rPr>
              <a:t>•  Составление перспективного плана, разработка конспектов.</a:t>
            </a:r>
          </a:p>
          <a:p>
            <a:r>
              <a:rPr lang="ru-RU" sz="1050" b="1" dirty="0">
                <a:solidFill>
                  <a:schemeClr val="bg1"/>
                </a:solidFill>
              </a:rPr>
              <a:t>•  Подбор материала необходимого для работы с детьми и родителями на тему: «Роль сказки в нравственно-духовном воспитании дошкольника» (наглядно-дидактические пособия, игры, демонстрационный материал, литература). Красочные книги с русскими народными сказками, диски для прослушивания. Создание картотеки сказок и сказочных физкультминуток для работы с детьми. Костюмы, маски, атрибуты, дидактические игры, настольно – печатные игры по мотивам сказок (разрезные картинки, лото и др.). Пальчиковый театр, </a:t>
            </a:r>
            <a:r>
              <a:rPr lang="ru-RU" sz="1050" b="1" dirty="0" err="1">
                <a:solidFill>
                  <a:schemeClr val="bg1"/>
                </a:solidFill>
              </a:rPr>
              <a:t>би</a:t>
            </a:r>
            <a:r>
              <a:rPr lang="ru-RU" sz="1050" b="1" dirty="0">
                <a:solidFill>
                  <a:schemeClr val="bg1"/>
                </a:solidFill>
              </a:rPr>
              <a:t>-ба-</a:t>
            </a:r>
            <a:r>
              <a:rPr lang="ru-RU" sz="1050" b="1" dirty="0" err="1">
                <a:solidFill>
                  <a:schemeClr val="bg1"/>
                </a:solidFill>
              </a:rPr>
              <a:t>бо</a:t>
            </a:r>
            <a:r>
              <a:rPr lang="ru-RU" sz="1050" b="1" dirty="0">
                <a:solidFill>
                  <a:schemeClr val="bg1"/>
                </a:solidFill>
              </a:rPr>
              <a:t>, магнитный театр. Картотека: «Загадки о сказках и сказочных героях».  </a:t>
            </a:r>
          </a:p>
          <a:p>
            <a:r>
              <a:rPr lang="ru-RU" sz="1050" b="1" dirty="0">
                <a:solidFill>
                  <a:schemeClr val="bg1"/>
                </a:solidFill>
              </a:rPr>
              <a:t>•  Подготовка материалов для организации творческой деятельности детей.</a:t>
            </a:r>
          </a:p>
          <a:p>
            <a:r>
              <a:rPr lang="ru-RU" sz="1050" b="1" i="1" dirty="0">
                <a:solidFill>
                  <a:schemeClr val="bg1"/>
                </a:solidFill>
              </a:rPr>
              <a:t> Работа с родителями: </a:t>
            </a:r>
            <a:r>
              <a:rPr lang="ru-RU" sz="1050" b="1" dirty="0">
                <a:solidFill>
                  <a:schemeClr val="bg1"/>
                </a:solidFill>
              </a:rPr>
              <a:t>ознакомление с планом проекта, его задачами.</a:t>
            </a:r>
          </a:p>
          <a:p>
            <a:r>
              <a:rPr lang="ru-RU" sz="1050" b="1" i="1" dirty="0">
                <a:solidFill>
                  <a:schemeClr val="bg1"/>
                </a:solidFill>
              </a:rPr>
              <a:t>2. Основной этап.</a:t>
            </a:r>
            <a:r>
              <a:rPr lang="ru-RU" sz="1050" b="1" dirty="0">
                <a:solidFill>
                  <a:schemeClr val="bg1"/>
                </a:solidFill>
              </a:rPr>
              <a:t>   </a:t>
            </a:r>
            <a:r>
              <a:rPr lang="ru-RU" sz="1050" b="1" i="1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</a:t>
            </a:r>
            <a:endParaRPr lang="ru-RU" sz="1050" b="1" dirty="0">
              <a:solidFill>
                <a:schemeClr val="bg1"/>
              </a:solidFill>
            </a:endParaRPr>
          </a:p>
          <a:p>
            <a:r>
              <a:rPr lang="ru-RU" sz="1050" b="1" i="1" dirty="0">
                <a:solidFill>
                  <a:schemeClr val="bg1"/>
                </a:solidFill>
              </a:rPr>
              <a:t>Непрерывно образовательная деятельность:</a:t>
            </a:r>
            <a:endParaRPr lang="ru-RU" sz="1050" b="1" dirty="0">
              <a:solidFill>
                <a:schemeClr val="bg1"/>
              </a:solidFill>
            </a:endParaRPr>
          </a:p>
          <a:p>
            <a:r>
              <a:rPr lang="ru-RU" sz="1050" b="1" dirty="0">
                <a:solidFill>
                  <a:schemeClr val="bg1"/>
                </a:solidFill>
              </a:rPr>
              <a:t>•Составление перспективного планирования работы с детьми по проекту: «Роль сказки в нравственно-духовном воспитании дошкольника».</a:t>
            </a:r>
          </a:p>
          <a:p>
            <a:r>
              <a:rPr lang="ru-RU" sz="1050" b="1" dirty="0">
                <a:solidFill>
                  <a:schemeClr val="bg1"/>
                </a:solidFill>
              </a:rPr>
              <a:t>•Составление перспективного планирования по взаимодействию с родителями при реализации проекта: «Роль сказки в нравственно-духовном воспитании дошкольника».</a:t>
            </a:r>
          </a:p>
          <a:p>
            <a:r>
              <a:rPr lang="ru-RU" sz="1050" b="1" i="1" dirty="0">
                <a:solidFill>
                  <a:schemeClr val="bg1"/>
                </a:solidFill>
              </a:rPr>
              <a:t>3. Заключительный этап.	</a:t>
            </a:r>
            <a:endParaRPr lang="ru-RU" sz="1050" b="1" dirty="0">
              <a:solidFill>
                <a:schemeClr val="bg1"/>
              </a:solidFill>
            </a:endParaRPr>
          </a:p>
          <a:p>
            <a:r>
              <a:rPr lang="ru-RU" sz="1050" b="1" dirty="0">
                <a:solidFill>
                  <a:schemeClr val="bg1"/>
                </a:solidFill>
              </a:rPr>
              <a:t>Показ презентации о проделанной работе с детьми. Оформление выставки рисунков и поделок детей.                                                                                               </a:t>
            </a:r>
          </a:p>
          <a:p>
            <a:endParaRPr lang="ru-RU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3000372"/>
            <a:ext cx="1524003" cy="1011938"/>
          </a:xfrm>
          <a:prstGeom prst="rect">
            <a:avLst/>
          </a:prstGeom>
        </p:spPr>
      </p:pic>
      <p:pic>
        <p:nvPicPr>
          <p:cNvPr id="4" name="Рисунок 3" descr="P103012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694" y="4000504"/>
            <a:ext cx="3251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3013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2066" y="428604"/>
            <a:ext cx="3251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103014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48" y="4000504"/>
            <a:ext cx="3251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__Data_Users_DefApps_AppData_INTERNETEXPLORER_Temp_Saved Images_0_69805_52cc4b25_M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44" y="2285992"/>
            <a:ext cx="1802242" cy="2689913"/>
          </a:xfrm>
          <a:prstGeom prst="rect">
            <a:avLst/>
          </a:prstGeom>
        </p:spPr>
      </p:pic>
      <p:pic>
        <p:nvPicPr>
          <p:cNvPr id="8" name="Рисунок 7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44" y="214290"/>
            <a:ext cx="1524003" cy="1011938"/>
          </a:xfrm>
          <a:prstGeom prst="rect">
            <a:avLst/>
          </a:prstGeom>
        </p:spPr>
      </p:pic>
      <p:pic>
        <p:nvPicPr>
          <p:cNvPr id="9" name="Рисунок 8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9454" y="3000372"/>
            <a:ext cx="1524003" cy="1011938"/>
          </a:xfrm>
          <a:prstGeom prst="rect">
            <a:avLst/>
          </a:prstGeom>
        </p:spPr>
      </p:pic>
      <p:pic>
        <p:nvPicPr>
          <p:cNvPr id="10" name="Рисунок 9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6182" y="5500702"/>
            <a:ext cx="1595441" cy="1357298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103020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628" y="214290"/>
            <a:ext cx="2880000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3020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8730" y="2924944"/>
            <a:ext cx="2880000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103020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788" y="548680"/>
            <a:ext cx="2880000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103023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924944"/>
            <a:ext cx="2880000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755216">
            <a:off x="7392452" y="880699"/>
            <a:ext cx="1739178" cy="1154814"/>
          </a:xfrm>
          <a:prstGeom prst="rect">
            <a:avLst/>
          </a:prstGeom>
        </p:spPr>
      </p:pic>
      <p:pic>
        <p:nvPicPr>
          <p:cNvPr id="9" name="Рисунок 8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2264" y="4929198"/>
            <a:ext cx="1846765" cy="1428760"/>
          </a:xfrm>
          <a:prstGeom prst="rect">
            <a:avLst/>
          </a:prstGeom>
        </p:spPr>
      </p:pic>
      <p:pic>
        <p:nvPicPr>
          <p:cNvPr id="10" name="Рисунок 9" descr="C__Data_Users_DefApps_AppData_INTERNETEXPLORER_Temp_Saved Images_0_8df12_e56dd90f_L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434279">
            <a:off x="714348" y="5643578"/>
            <a:ext cx="1524003" cy="1011938"/>
          </a:xfrm>
          <a:prstGeom prst="rect">
            <a:avLst/>
          </a:prstGeom>
        </p:spPr>
      </p:pic>
      <p:pic>
        <p:nvPicPr>
          <p:cNvPr id="11" name="Рисунок 10" descr="C__Data_Users_DefApps_AppData_INTERNETEXPLORER_Temp_Saved Images_0_69805_52cc4b25_M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06776">
            <a:off x="3840583" y="2272055"/>
            <a:ext cx="1802242" cy="2689913"/>
          </a:xfrm>
          <a:prstGeom prst="rect">
            <a:avLst/>
          </a:prstGeom>
        </p:spPr>
      </p:pic>
      <p:pic>
        <p:nvPicPr>
          <p:cNvPr id="12" name="Рисунок 11" descr="P103020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3028" y="366690"/>
            <a:ext cx="2880000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405</TotalTime>
  <Words>110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Сектор</vt:lpstr>
      <vt:lpstr>  Муниципальное бюджетное дошкольное образовательное учреждение детский сад «Чебурашка»  Н. В. Синдеева                                                   </vt:lpstr>
      <vt:lpstr> «Сказка как средство духовно-нравственного воспитания дошкольников старшего возраста» </vt:lpstr>
      <vt:lpstr> Цель проекта: </vt:lpstr>
      <vt:lpstr>        Актуальность  В Настоящее время мы все чаще наблюдаем примеры детской жестокости, агрессивности по отношению друг к другу, по отношению к близким людям. Под влиянием далеко ненравственных мультфильмов у детей искажены представления о духовных и нравственных качествах: о доброте, милосердии, справедливости. С рождения ребенок нацелен на идеал хорошего, поэтому уже с самого младшего возраста необходимо показать нравственную и духовную суть каждого поступка. Такие нравственные категории, как добро и зло, хорошо и плохо, целесообразно формировать как своим примером, а также с помощью народных сказок, в том числе о животных. Почему же сказка так эффективна при работе с детьми, особенно в дошкольном возрасте? </vt:lpstr>
      <vt:lpstr>Презентация PowerPoint</vt:lpstr>
      <vt:lpstr>Презентация PowerPoint</vt:lpstr>
      <vt:lpstr>Этапы реализации проекта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«Колосок»  г.Болгар</dc:title>
  <dc:creator>МОЙ</dc:creator>
  <cp:lastModifiedBy>sindeew.dimon@mail.ru</cp:lastModifiedBy>
  <cp:revision>43</cp:revision>
  <dcterms:created xsi:type="dcterms:W3CDTF">2016-04-06T13:54:28Z</dcterms:created>
  <dcterms:modified xsi:type="dcterms:W3CDTF">2022-10-09T14:03:08Z</dcterms:modified>
</cp:coreProperties>
</file>